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charts/chart3.xml" ContentType="application/vnd.openxmlformats-officedocument.drawingml.chart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notesMasterIdLst>
    <p:notesMasterId r:id="rId15"/>
  </p:notesMasterIdLst>
  <p:sldSz cx="9144000" cy="5143500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/Relationships>
</file>

<file path=ppt/charts/_rels/chart3.xml.rels><?xml version='1.0' encoding='UTF-8' standalone='yes'?>
<Relationships xmlns="http://schemas.openxmlformats.org/package/2006/relationships"><Relationship Id="rId1" Type="http://schemas.openxmlformats.org/officeDocument/2006/relationships/package" Target="../embeddings/Microsoft_Excel_Worksheet3.xlsx"/></Relationships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roundedCorners val="1"/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리텐션</c:v>
                </c:pt>
              </c:strCache>
            </c:strRef>
          </c:tx>
          <c:spPr>
            <a:solidFill>
              <a:srgbClr val="0EA5E9"/>
            </a:solidFill>
            <a:effectLst/>
          </c:spPr>
          <c:invertIfNegative val="0"/>
          <c:dLbls>
            <c:numFmt formatCode="#,##0" sourceLinked="0"/>
            <c:txPr>
              <a:bodyPr/>
              <a:lstStyle/>
              <a:p>
                <a:pPr>
                  <a:defRPr b="0" i="0" strike="noStrike" sz="1200" u="none">
                    <a:solidFill>
                      <a:srgbClr val="000000"/>
                    </a:solidFill>
                    <a:latin typeface="Arial"/>
                  </a:defRPr>
                </a:pPr>
              </a:p>
            </c:txPr>
            <c:showLegendKey val="0"/>
            <c:showVal val="0"/>
            <c:showCatName val="0"/>
            <c:showSerName val="0"/>
            <c:showPercent val="0"/>
            <c:showBubbleSize val="0"/>
            <c:showLeaderLines val="0"/>
          </c:dLbls>
          <c:cat>
            <c:multiLvlStrRef>
              <c:f>Sheet1!$A$2:$A$4</c:f>
              <c:multiLvlStrCache>
                <c:ptCount val="3"/>
                <c:lvl>
                  <c:pt idx="0">
                    <c:v>D1</c:v>
                  </c:pt>
                  <c:pt idx="1">
                    <c:v>D7</c:v>
                  </c:pt>
                  <c:pt idx="2">
                    <c:v>D30</c:v>
                  </c:pt>
                </c:lvl>
              </c:multiLvlStrCache>
            </c:multiLvl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60</c:v>
                </c:pt>
                <c:pt idx="1">
                  <c:v>35</c:v>
                </c:pt>
                <c:pt idx="2">
                  <c:v>20</c:v>
                </c:pt>
              </c:numCache>
            </c:numRef>
          </c:val>
        </c:ser>
        <c:dLbls>
          <c:numFmt formatCode="#,##0" sourceLinked="0"/>
          <c:txPr>
            <a:bodyPr/>
            <a:lstStyle/>
            <a:p>
              <a:pPr>
                <a:defRPr b="0" i="0" strike="noStrike" sz="1200" u="none">
                  <a:solidFill>
                    <a:srgbClr val="000000"/>
                  </a:solidFill>
                  <a:latin typeface="Arial"/>
                </a:defRPr>
              </a:pPr>
            </a:p>
          </c:txPr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gapWidth val="150"/>
        <c:overlap val="0"/>
        <c:axId val="2094734554"/>
        <c:axId val="2094734552"/>
        <c:axId val="2094734556"/>
      </c:barChart>
      <c:catAx>
        <c:axId val="209473455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low"/>
        <c:spPr>
          <a:ln w="12700" cap="flat">
            <a:solidFill>
              <a:srgbClr val="94A3B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A1931"/>
                </a:solidFill>
                <a:latin typeface="Arial"/>
              </a:defRPr>
            </a:pPr>
            <a:endParaRPr lang="en-US"/>
          </a:p>
        </c:txPr>
        <c:crossAx val="2094734552"/>
        <c:crosses val="autoZero"/>
        <c:auto val="1"/>
        <c:lblAlgn val="ctr"/>
        <c:noMultiLvlLbl val="1"/>
      </c:catAx>
      <c:valAx>
        <c:axId val="2094734552"/>
        <c:scaling>
          <c:orientation val="minMax"/>
          <c:max val="70"/>
          <c:min val="0"/>
        </c:scaling>
        <c:delete val="0"/>
        <c:axPos val="l"/>
        <c:majorGridlines>
          <c:spPr>
            <a:ln w="12700" cap="flat">
              <a:solidFill>
                <a:srgbClr val="888888"/>
              </a:solidFill>
              <a:prstDash val="solid"/>
              <a:round/>
            </a:ln>
          </c:spPr>
        </c:majorGridlines>
        <c:numFmt formatCode="General" sourceLinked="0"/>
        <c:majorTickMark val="out"/>
        <c:minorTickMark val="none"/>
        <c:tickLblPos val="nextTo"/>
        <c:spPr>
          <a:ln w="12700" cap="flat">
            <a:solidFill>
              <a:srgbClr val="94A3B8"/>
            </a:solidFill>
            <a:prstDash val="solid"/>
            <a:round/>
          </a:ln>
        </c:spPr>
        <c:txPr>
          <a:bodyPr/>
          <a:lstStyle/>
          <a:p>
            <a:pPr>
              <a:defRPr sz="1200" b="0" i="0" u="none" strike="noStrike">
                <a:solidFill>
                  <a:srgbClr val="0A1931"/>
                </a:solidFill>
                <a:latin typeface="Arial"/>
              </a:defRPr>
            </a:pPr>
            <a:endParaRPr lang="en-US"/>
          </a:p>
        </c:txPr>
        <c:crossAx val="2094734554"/>
        <c:crosses val="autoZero"/>
        <c:crossBetween val="between"/>
        <c:majorUnit val="10"/>
      </c:valAx>
      <c:spPr>
        <a:noFill/>
        <a:ln>
          <a:noFill/>
        </a:ln>
        <a:effectLst/>
      </c:spPr>
    </c:plotArea>
    <c:plotVisOnly val="1"/>
    <c:dispBlanksAs val="span"/>
  </c:chart>
  <c:spPr>
    <a:noFill/>
    <a:ln>
      <a:noFill/>
    </a:ln>
    <a:effectLst/>
  </c:spPr>
  <c:externalData r:id="rId1">
    <c:autoUpdate val="0"/>
  </c:externalData>
</c:chartSpace>
</file>

<file path=ppt/media/image-1-1.png>
</file>

<file path=ppt/media/image-11-1.png>
</file>

<file path=ppt/media/image-12-1.png>
</file>

<file path=ppt/media/image-13-1.png>
</file>

<file path=ppt/media/image-13-2.png>
</file>

<file path=ppt/media/image-13-3.png>
</file>

<file path=ppt/media/image-13-4.png>
</file>

<file path=ppt/media/image-7-1.png>
</file>

<file path=ppt/media/image-8-1.png>
</file>

<file path=ppt/media/image-9-1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p/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chart" Target="../charts/chart3.xml"/><Relationship Id="rId2" Type="http://schemas.openxmlformats.org/officeDocument/2006/relationships/hyperlink" Target="file:///home/oai/redirect.html#:~:text=Key%20metrics%20and%20definitions" TargetMode="External"/><Relationship Id="rId3" Type="http://schemas.openxmlformats.org/officeDocument/2006/relationships/hyperlink" Target="file:///home/oai/redirect.html#:~:text=Tracking%20and%20Improving%20Retention" TargetMode="External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10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hyperlink" Target="https://onesignal.com/blog/whats-next-for-subscription-apps-trends-and-tips-for-2025/#:~:text=Localization%20and%20regional%20strategies%3A%20Unlocking,growth%20in%20key%20markets" TargetMode="External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1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hyperlink" Target="https://www.agilitypr.com/pr-news/marketing-news/6-steps-to-creating-a-marketing-strategy-for-app-launches-everything-you-need-to-know/#:~:text=1,Strategy%20Early" TargetMode="External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2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image" Target="../media/image-13-2.png"/><Relationship Id="rId3" Type="http://schemas.openxmlformats.org/officeDocument/2006/relationships/image" Target="../media/image-13-3.png"/><Relationship Id="rId4" Type="http://schemas.openxmlformats.org/officeDocument/2006/relationships/image" Target="../media/image-13-4.png"/><Relationship Id="rId5" Type="http://schemas.openxmlformats.org/officeDocument/2006/relationships/hyperlink" Target="https://www.agilitypr.com/pr-news/marketing-news/6-steps-to-creating-a-marketing-strategy-for-app-launches-everything-you-need-to-know/#:~:text=1,Strategy%20Early" TargetMode="External"/><Relationship Id="rId6" Type="http://schemas.openxmlformats.org/officeDocument/2006/relationships/hyperlink" Target="https://blog.funnelfox.com/app-pricing-models-guide/#:~:text=Pricing%20an%20app%20sounds%20simple,your%20app%20scales%20or%20stalls" TargetMode="External"/><Relationship Id="rId7" Type="http://schemas.openxmlformats.org/officeDocument/2006/relationships/hyperlink" Target="https://www.pushwoosh.com/blog/push-notification-best-practices/#:~:text=Personalization%20is%20absolutely%20crucial%20for,just%20noise%20in%20the%20background" TargetMode="External"/><Relationship Id="rId8" Type="http://schemas.openxmlformats.org/officeDocument/2006/relationships/hyperlink" Target="file:///home/oai/redirect.html#:~:text=Timing%20and%20relevance" TargetMode="External"/><Relationship Id="rId9" Type="http://schemas.openxmlformats.org/officeDocument/2006/relationships/slideLayout" Target="../slideLayouts/slideLayout1.xml"/><Relationship Id="rId10" Type="http://schemas.openxmlformats.org/officeDocument/2006/relationships/notesSlide" Target="../notesSlides/notesSlide13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hyperlink" Target="https://www.agilitypr.com/pr-news/marketing-news/6-steps-to-creating-a-marketing-strategy-for-app-launches-everything-you-need-to-know/#:~:text=1,Strategy%20Early" TargetMode="Externa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hyperlink" Target="https://www.agilitypr.com/pr-news/marketing-news/6-steps-to-creating-a-marketing-strategy-for-app-launches-everything-you-need-to-know/#:~:text=,website%2C%20your%20press%20pitch%2C%20everything" TargetMode="Externa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hyperlink" Target="https://wezom.com/blog/pwa-vs-native-app-in-2025#:~:text=Thanks%20to%20service%20workers%2C%20PWAs,to%20ensure%20faster%20load%20times" TargetMode="External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hyperlink" Target="https://blog.funnelfox.com/app-pricing-models-guide/#:~:text=Pricing%20an%20app%20sounds%20simple,your%20app%20scales%20or%20stalls" TargetMode="External"/><Relationship Id="rId2" Type="http://schemas.openxmlformats.org/officeDocument/2006/relationships/hyperlink" Target="https://blog.funnelfox.com/app-pricing-models-guide/" TargetMode="External"/><Relationship Id="rId3" Type="http://schemas.openxmlformats.org/officeDocument/2006/relationships/hyperlink" Target="https://onesignal.com/blog/whats-next-for-subscription-apps-trends-and-tips-for-2025/#:~:text=Localization%20and%20regional%20strategies%3A%20Unlocking,growth%20in%20key%20markets" TargetMode="External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6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hyperlink" Target="https://www.agilitypr.com/pr-news/marketing-news/6-steps-to-creating-a-marketing-strategy-for-app-launches-everything-you-need-to-know/#:~:text=,website%2C%20your%20press%20pitch%2C%20everything" TargetMode="External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hyperlink" Target="https://www.pushwoosh.com/blog/push-notification-best-practices/#:~:text=Personalization%20is%20absolutely%20crucial%20for,just%20noise%20in%20the%20background" TargetMode="External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8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hyperlink" Target="file:///home/oai/redirect.html#:~:text=Timing%20and%20relevance" TargetMode="External"/><Relationship Id="rId3" Type="http://schemas.openxmlformats.org/officeDocument/2006/relationships/hyperlink" Target="file:///home/oai/redirect.html#:~:text=Gamification%20for%20retention%20is%20one,badges%2C%20ratings%2C%20challenges%2C%20or%20points" TargetMode="External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>
              <a:alpha val="60000"/>
            </a:srgbClr>
          </a:solidFill>
          <a:ln w="12700">
            <a:solidFill>
              <a:srgbClr val="000000"/>
            </a:solidFill>
            <a:prstDash val="solid"/>
          </a:ln>
        </p:spPr>
        <p:txBody>
          <a:bodyPr/>
          <a:p/>
        </p:txBody>
      </p:sp>
      <p:sp>
        <p:nvSpPr>
          <p:cNvPr id="4" name="Text 1"/>
          <p:cNvSpPr/>
          <p:nvPr/>
        </p:nvSpPr>
        <p:spPr>
          <a:xfrm>
            <a:off x="548640" y="1828800"/>
            <a:ext cx="7772400" cy="22860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l" indent="0" marL="0">
              <a:buNone/>
            </a:pPr>
            <a:r>
              <a:rPr lang="en-US" sz="4600" b="1" dirty="0">
                <a:solidFill>
                  <a:srgbClr val="FFFFFF"/>
                </a:solidFill>
              </a:rPr>
              <a:t>mnemory
</a:t>
            </a:r>
            <a:pPr algn="l" indent="0" marL="0">
              <a:buNone/>
            </a:pPr>
            <a:r>
              <a:rPr lang="en-US" sz="2600" b="1" dirty="0">
                <a:solidFill>
                  <a:srgbClr val="E0F2FE"/>
                </a:solidFill>
              </a:rPr>
              <a:t>출시 &amp; 성장 전략
</a:t>
            </a:r>
            <a:pPr algn="l" indent="0" marL="0">
              <a:buNone/>
            </a:pPr>
            <a:r>
              <a:rPr lang="en-US" sz="1600" dirty="0">
                <a:solidFill>
                  <a:srgbClr val="B6E0FE"/>
                </a:solidFill>
              </a:rPr>
              <a:t>성공적인 시작과 지속 가능한 성장을 위한 로드맵</a:t>
            </a:r>
            <a:endParaRPr lang="en-US" sz="4600" dirty="0"/>
          </a:p>
        </p:txBody>
      </p:sp>
      <p:sp>
        <p:nvSpPr>
          <p:cNvPr id="5" name="Text 2"/>
          <p:cNvSpPr/>
          <p:nvPr/>
        </p:nvSpPr>
        <p:spPr>
          <a:xfrm>
            <a:off x="457200" y="4800600"/>
            <a:ext cx="8229600" cy="1828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7F9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74320"/>
            <a:ext cx="82296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000" b="1" dirty="0">
                <a:solidFill>
                  <a:srgbClr val="0A1931"/>
                </a:solidFill>
              </a:rPr>
              <a:t>분석 &amp; 반복</a:t>
            </a:r>
            <a:endParaRPr lang="en-US" sz="3000" dirty="0"/>
          </a:p>
        </p:txBody>
      </p:sp>
      <p:sp>
        <p:nvSpPr>
          <p:cNvPr id="3" name="Text 1"/>
          <p:cNvSpPr/>
          <p:nvPr/>
        </p:nvSpPr>
        <p:spPr>
          <a:xfrm>
            <a:off x="457200" y="914400"/>
            <a:ext cx="4572000" cy="2743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A1931"/>
                </a:solidFill>
              </a:rPr>
              <a:t>핵심 지표
</a:t>
            </a:r>
            <a:pPr indent="0" marL="0">
              <a:buNone/>
            </a:pPr>
            <a:r>
              <a:rPr lang="en-US" sz="1100" dirty="0">
                <a:solidFill>
                  <a:srgbClr val="0A1931"/>
                </a:solidFill>
              </a:rPr>
              <a:t>- D1/D7/D30 리텐션, MAU/DAU, 세션 길이
</a:t>
            </a:r>
            <a:pPr indent="0" marL="0">
              <a:buNone/>
            </a:pPr>
            <a:r>
              <a:rPr lang="en-US" sz="1100" dirty="0">
                <a:solidFill>
                  <a:srgbClr val="0A1931"/>
                </a:solidFill>
              </a:rPr>
              <a:t>- 코호트 분석으로 채널별 성능 및 감소 시점을 파악
</a:t>
            </a:r>
            <a:pPr indent="0" marL="0">
              <a:buNone/>
            </a:pPr>
            <a:r>
              <a:rPr lang="en-US" sz="1600" b="1" dirty="0">
                <a:solidFill>
                  <a:srgbClr val="0A1931"/>
                </a:solidFill>
              </a:rPr>
              <a:t>
실험 &amp; 최적화
</a:t>
            </a:r>
            <a:pPr indent="0" marL="0">
              <a:buNone/>
            </a:pPr>
            <a:r>
              <a:rPr lang="en-US" sz="1100" dirty="0">
                <a:solidFill>
                  <a:srgbClr val="0A1931"/>
                </a:solidFill>
              </a:rPr>
              <a:t>- A/B 테스트와 기능 플래그로 새로운 기능의 효과를 검증
</a:t>
            </a:r>
            <a:pPr indent="0" marL="0">
              <a:buNone/>
            </a:pPr>
            <a:r>
              <a:rPr lang="en-US" sz="1100" dirty="0">
                <a:solidFill>
                  <a:srgbClr val="0A1931"/>
                </a:solidFill>
              </a:rPr>
              <a:t>- 가이드 레일 지표를 설정하여 부정적 영향을 최소화</a:t>
            </a:r>
            <a:endParaRPr lang="en-US" sz="1600" dirty="0"/>
          </a:p>
        </p:txBody>
      </p:sp>
      <p:graphicFrame>
        <p:nvGraphicFramePr>
          <p:cNvPr id="4" name="Chart 0" descr=""/>
          <p:cNvGraphicFramePr/>
          <p:nvPr/>
        </p:nvGraphicFramePr>
        <p:xfrm>
          <a:off x="5303520" y="1005840"/>
          <a:ext cx="3291840" cy="2468880"/>
        </p:xfrm>
        <a:graphic xmlns:a="http://schemas.openxmlformats.org/drawingml/2006/main">
          <a:graphicData uri="http://schemas.openxmlformats.org/drawingml/2006/chart">
            <c:chart xmlns:c="http://schemas.openxmlformats.org/drawingml/2006/chart" r:id="rId1"/>
          </a:graphicData>
        </a:graphic>
      </p:graphicFrame>
      <p:sp>
        <p:nvSpPr>
          <p:cNvPr id="5" name="Text 2"/>
          <p:cNvSpPr/>
          <p:nvPr/>
        </p:nvSpPr>
        <p:spPr>
          <a:xfrm>
            <a:off x="5303520" y="3474720"/>
            <a:ext cx="329184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dirty="0">
                <a:solidFill>
                  <a:srgbClr val="94A3B8"/>
                </a:solidFill>
              </a:rPr>
              <a:t>사용자 리텐션 추세</a:t>
            </a:r>
            <a:endParaRPr lang="en-US" sz="1200" dirty="0"/>
          </a:p>
        </p:txBody>
      </p:sp>
      <p:sp>
        <p:nvSpPr>
          <p:cNvPr id="6" name="Text 3"/>
          <p:cNvSpPr/>
          <p:nvPr/>
        </p:nvSpPr>
        <p:spPr>
          <a:xfrm>
            <a:off x="457200" y="411480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700" u="sng" dirty="0">
                <a:solidFill>
                  <a:srgbClr val="2563EB"/>
                </a:solidFill>
                <a:hlinkClick r:id="rId2"/>
              </a:rPr>
              <a:t>[11]</a:t>
            </a:r>
            <a:pPr indent="0" marL="0">
              <a:buNone/>
            </a:pPr>
            <a:r>
              <a:rPr lang="en-US" sz="700" dirty="0">
                <a:solidFill>
                  <a:srgbClr val="000000"/>
                </a:solidFill>
              </a:rPr>
              <a:t> </a:t>
            </a:r>
            <a:pPr indent="0" marL="0">
              <a:buNone/>
            </a:pPr>
            <a:r>
              <a:rPr lang="en-US" sz="700" u="sng" dirty="0">
                <a:solidFill>
                  <a:srgbClr val="2563EB"/>
                </a:solidFill>
                <a:hlinkClick r:id="rId3"/>
              </a:rPr>
              <a:t>[12]</a:t>
            </a:r>
            <a:endParaRPr lang="en-US" sz="7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7F9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74320"/>
            <a:ext cx="82296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000" b="1" dirty="0">
                <a:solidFill>
                  <a:srgbClr val="0A1931"/>
                </a:solidFill>
              </a:rPr>
              <a:t>로컬라이제이션 전략</a:t>
            </a:r>
            <a:endParaRPr lang="en-US" sz="30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200" y="914400"/>
            <a:ext cx="548640" cy="54864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188720" y="914400"/>
            <a:ext cx="7498080" cy="31089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A1931"/>
                </a:solidFill>
              </a:rPr>
              <a:t>지역별 세그먼트
</a:t>
            </a:r>
            <a:pPr indent="0" marL="0">
              <a:buNone/>
            </a:pPr>
            <a:r>
              <a:rPr lang="en-US" sz="1100" dirty="0">
                <a:solidFill>
                  <a:srgbClr val="0A1931"/>
                </a:solidFill>
              </a:rPr>
              <a:t>- 각 지역의 결제 선호도(IAP vs 구독)를 분석합니다.
- 하이브리드 구매자(구독+IAP)를 별도 추적하여 맞춤 오퍼를 설계합니다.
</a:t>
            </a:r>
            <a:pPr indent="0" marL="0">
              <a:buNone/>
            </a:pPr>
            <a:r>
              <a:rPr lang="en-US" sz="1600" b="1" dirty="0">
                <a:solidFill>
                  <a:srgbClr val="0A1931"/>
                </a:solidFill>
              </a:rPr>
              <a:t>현지 가격 전략
</a:t>
            </a:r>
            <a:pPr indent="0" marL="0">
              <a:buNone/>
            </a:pPr>
            <a:r>
              <a:rPr lang="en-US" sz="1100" dirty="0">
                <a:solidFill>
                  <a:srgbClr val="0A1931"/>
                </a:solidFill>
              </a:rPr>
              <a:t>- 경제 상황을 고려해 주간·연간 등 다양한 플랜을 조정합니다.
- 일본·한국과 같은 시장은 IAP 패키지를, 북미는 구독 다계층을 선호합니다.
</a:t>
            </a:r>
            <a:pPr indent="0" marL="0">
              <a:buNone/>
            </a:pPr>
            <a:r>
              <a:rPr lang="en-US" sz="1600" b="1" dirty="0">
                <a:solidFill>
                  <a:srgbClr val="0A1931"/>
                </a:solidFill>
              </a:rPr>
              <a:t>동적 오퍼
</a:t>
            </a:r>
            <a:pPr indent="0" marL="0">
              <a:buNone/>
            </a:pPr>
            <a:r>
              <a:rPr lang="en-US" sz="1100" dirty="0">
                <a:solidFill>
                  <a:srgbClr val="0A1931"/>
                </a:solidFill>
              </a:rPr>
              <a:t>- 유입 채널과 온보딩 행동에 따라 맞춤 프로모션을 제시하여 사용자 여정에 맞게 안내합니다.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457200" y="420624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700" u="sng" dirty="0">
                <a:solidFill>
                  <a:srgbClr val="2563EB"/>
                </a:solidFill>
                <a:hlinkClick r:id="rId2"/>
              </a:rPr>
              <a:t>[13]</a:t>
            </a:r>
            <a:endParaRPr lang="en-US" sz="7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solidFill>
          <a:srgbClr val="F7F9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74320"/>
            <a:ext cx="82296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000" b="1" dirty="0">
                <a:solidFill>
                  <a:srgbClr val="0A1931"/>
                </a:solidFill>
              </a:rPr>
              <a:t>성장 로드맵</a:t>
            </a:r>
            <a:endParaRPr lang="en-US" sz="30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200" y="914400"/>
            <a:ext cx="457200" cy="457200"/>
          </a:xfrm>
          <a:prstGeom prst="rect">
            <a:avLst/>
          </a:prstGeom>
        </p:spPr>
      </p:pic>
      <p:sp>
        <p:nvSpPr>
          <p:cNvPr id="4" name="Shape 1"/>
          <p:cNvSpPr/>
          <p:nvPr/>
        </p:nvSpPr>
        <p:spPr>
          <a:xfrm>
            <a:off x="1188720" y="1005840"/>
            <a:ext cx="228600" cy="228600"/>
          </a:xfrm>
          <a:prstGeom prst="ellipse">
            <a:avLst/>
          </a:prstGeom>
          <a:solidFill>
            <a:srgbClr val="0EA5E9"/>
          </a:solidFill>
          <a:ln w="12700">
            <a:solidFill>
              <a:srgbClr val="0EA5E9"/>
            </a:solidFill>
            <a:prstDash val="solid"/>
          </a:ln>
        </p:spPr>
        <p:txBody>
          <a:bodyPr/>
          <a:p/>
        </p:txBody>
      </p:sp>
      <p:sp>
        <p:nvSpPr>
          <p:cNvPr id="5" name="Text 2"/>
          <p:cNvSpPr/>
          <p:nvPr/>
        </p:nvSpPr>
        <p:spPr>
          <a:xfrm>
            <a:off x="1463040" y="914400"/>
            <a:ext cx="73152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A1931"/>
                </a:solidFill>
              </a:rPr>
              <a:t>Pre-launch
</a:t>
            </a:r>
            <a:pPr indent="0" marL="0">
              <a:buNone/>
            </a:pPr>
            <a:r>
              <a:rPr lang="en-US" sz="1100" dirty="0">
                <a:solidFill>
                  <a:srgbClr val="0A1931"/>
                </a:solidFill>
              </a:rPr>
              <a:t>대기 리스트 구축, 소규모 베타 테스트, 브랜드 &amp; 스토리텔링 확립</a:t>
            </a:r>
            <a:endParaRPr lang="en-US" sz="1400" dirty="0"/>
          </a:p>
        </p:txBody>
      </p:sp>
      <p:sp>
        <p:nvSpPr>
          <p:cNvPr id="6" name="Shape 3"/>
          <p:cNvSpPr/>
          <p:nvPr/>
        </p:nvSpPr>
        <p:spPr>
          <a:xfrm>
            <a:off x="1280160" y="1234440"/>
            <a:ext cx="45720" cy="411480"/>
          </a:xfrm>
          <a:prstGeom prst="rect">
            <a:avLst/>
          </a:prstGeom>
          <a:solidFill>
            <a:srgbClr val="0EA5E9"/>
          </a:solidFill>
          <a:ln w="12700">
            <a:solidFill>
              <a:srgbClr val="0EA5E9"/>
            </a:solidFill>
            <a:prstDash val="solid"/>
          </a:ln>
        </p:spPr>
        <p:txBody>
          <a:bodyPr/>
          <a:p/>
        </p:txBody>
      </p:sp>
      <p:sp>
        <p:nvSpPr>
          <p:cNvPr id="7" name="Shape 4"/>
          <p:cNvSpPr/>
          <p:nvPr/>
        </p:nvSpPr>
        <p:spPr>
          <a:xfrm>
            <a:off x="1188720" y="1737360"/>
            <a:ext cx="228600" cy="228600"/>
          </a:xfrm>
          <a:prstGeom prst="ellipse">
            <a:avLst/>
          </a:prstGeom>
          <a:solidFill>
            <a:srgbClr val="0EA5E9"/>
          </a:solidFill>
          <a:ln w="12700">
            <a:solidFill>
              <a:srgbClr val="0EA5E9"/>
            </a:solidFill>
            <a:prstDash val="solid"/>
          </a:ln>
        </p:spPr>
        <p:txBody>
          <a:bodyPr/>
          <a:p/>
        </p:txBody>
      </p:sp>
      <p:sp>
        <p:nvSpPr>
          <p:cNvPr id="8" name="Text 5"/>
          <p:cNvSpPr/>
          <p:nvPr/>
        </p:nvSpPr>
        <p:spPr>
          <a:xfrm>
            <a:off x="1463040" y="1645920"/>
            <a:ext cx="73152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A1931"/>
                </a:solidFill>
              </a:rPr>
              <a:t>Launch
</a:t>
            </a:r>
            <a:pPr indent="0" marL="0">
              <a:buNone/>
            </a:pPr>
            <a:r>
              <a:rPr lang="en-US" sz="1100" dirty="0">
                <a:solidFill>
                  <a:srgbClr val="0A1931"/>
                </a:solidFill>
              </a:rPr>
              <a:t>앱 스토어 출시, 언론 보도 및 인플루언서 협업, 초기 고객 확보</a:t>
            </a:r>
            <a:endParaRPr lang="en-US" sz="1400" dirty="0"/>
          </a:p>
        </p:txBody>
      </p:sp>
      <p:sp>
        <p:nvSpPr>
          <p:cNvPr id="9" name="Shape 6"/>
          <p:cNvSpPr/>
          <p:nvPr/>
        </p:nvSpPr>
        <p:spPr>
          <a:xfrm>
            <a:off x="1280160" y="1965960"/>
            <a:ext cx="45720" cy="411480"/>
          </a:xfrm>
          <a:prstGeom prst="rect">
            <a:avLst/>
          </a:prstGeom>
          <a:solidFill>
            <a:srgbClr val="0EA5E9"/>
          </a:solidFill>
          <a:ln w="12700">
            <a:solidFill>
              <a:srgbClr val="0EA5E9"/>
            </a:solidFill>
            <a:prstDash val="solid"/>
          </a:ln>
        </p:spPr>
        <p:txBody>
          <a:bodyPr/>
          <a:p/>
        </p:txBody>
      </p:sp>
      <p:sp>
        <p:nvSpPr>
          <p:cNvPr id="10" name="Shape 7"/>
          <p:cNvSpPr/>
          <p:nvPr/>
        </p:nvSpPr>
        <p:spPr>
          <a:xfrm>
            <a:off x="1188720" y="2468880"/>
            <a:ext cx="228600" cy="228600"/>
          </a:xfrm>
          <a:prstGeom prst="ellipse">
            <a:avLst/>
          </a:prstGeom>
          <a:solidFill>
            <a:srgbClr val="0EA5E9"/>
          </a:solidFill>
          <a:ln w="12700">
            <a:solidFill>
              <a:srgbClr val="0EA5E9"/>
            </a:solidFill>
            <a:prstDash val="solid"/>
          </a:ln>
        </p:spPr>
        <p:txBody>
          <a:bodyPr/>
          <a:p/>
        </p:txBody>
      </p:sp>
      <p:sp>
        <p:nvSpPr>
          <p:cNvPr id="11" name="Text 8"/>
          <p:cNvSpPr/>
          <p:nvPr/>
        </p:nvSpPr>
        <p:spPr>
          <a:xfrm>
            <a:off x="1463040" y="2377440"/>
            <a:ext cx="73152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A1931"/>
                </a:solidFill>
              </a:rPr>
              <a:t>Post-launch
</a:t>
            </a:r>
            <a:pPr indent="0" marL="0">
              <a:buNone/>
            </a:pPr>
            <a:r>
              <a:rPr lang="en-US" sz="1100" dirty="0">
                <a:solidFill>
                  <a:srgbClr val="0A1931"/>
                </a:solidFill>
              </a:rPr>
              <a:t>사용자 피드백 반영, A/B 테스트로 UX 개선, 리텐션 캠페인 강화</a:t>
            </a:r>
            <a:endParaRPr lang="en-US" sz="1400" dirty="0"/>
          </a:p>
        </p:txBody>
      </p:sp>
      <p:sp>
        <p:nvSpPr>
          <p:cNvPr id="12" name="Shape 9"/>
          <p:cNvSpPr/>
          <p:nvPr/>
        </p:nvSpPr>
        <p:spPr>
          <a:xfrm>
            <a:off x="1280160" y="2697480"/>
            <a:ext cx="45720" cy="411480"/>
          </a:xfrm>
          <a:prstGeom prst="rect">
            <a:avLst/>
          </a:prstGeom>
          <a:solidFill>
            <a:srgbClr val="0EA5E9"/>
          </a:solidFill>
          <a:ln w="12700">
            <a:solidFill>
              <a:srgbClr val="0EA5E9"/>
            </a:solidFill>
            <a:prstDash val="solid"/>
          </a:ln>
        </p:spPr>
        <p:txBody>
          <a:bodyPr/>
          <a:p/>
        </p:txBody>
      </p:sp>
      <p:sp>
        <p:nvSpPr>
          <p:cNvPr id="13" name="Shape 10"/>
          <p:cNvSpPr/>
          <p:nvPr/>
        </p:nvSpPr>
        <p:spPr>
          <a:xfrm>
            <a:off x="1188720" y="3200400"/>
            <a:ext cx="228600" cy="228600"/>
          </a:xfrm>
          <a:prstGeom prst="ellipse">
            <a:avLst/>
          </a:prstGeom>
          <a:solidFill>
            <a:srgbClr val="0EA5E9"/>
          </a:solidFill>
          <a:ln w="12700">
            <a:solidFill>
              <a:srgbClr val="0EA5E9"/>
            </a:solidFill>
            <a:prstDash val="solid"/>
          </a:ln>
        </p:spPr>
        <p:txBody>
          <a:bodyPr/>
          <a:p/>
        </p:txBody>
      </p:sp>
      <p:sp>
        <p:nvSpPr>
          <p:cNvPr id="14" name="Text 11"/>
          <p:cNvSpPr/>
          <p:nvPr/>
        </p:nvSpPr>
        <p:spPr>
          <a:xfrm>
            <a:off x="1463040" y="3108960"/>
            <a:ext cx="73152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A1931"/>
                </a:solidFill>
              </a:rPr>
              <a:t>Scale &amp; Expand
</a:t>
            </a:r>
            <a:pPr indent="0" marL="0">
              <a:buNone/>
            </a:pPr>
            <a:r>
              <a:rPr lang="en-US" sz="1100" dirty="0">
                <a:solidFill>
                  <a:srgbClr val="0A1931"/>
                </a:solidFill>
              </a:rPr>
              <a:t>새로운 기능 도입, 해외 시장 진출, 기업용 파트너십 탐색</a:t>
            </a:r>
            <a:endParaRPr lang="en-US" sz="1400" dirty="0"/>
          </a:p>
        </p:txBody>
      </p:sp>
      <p:sp>
        <p:nvSpPr>
          <p:cNvPr id="15" name="Text 12"/>
          <p:cNvSpPr/>
          <p:nvPr/>
        </p:nvSpPr>
        <p:spPr>
          <a:xfrm>
            <a:off x="457200" y="4480560"/>
            <a:ext cx="82296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700" u="sng" dirty="0">
                <a:solidFill>
                  <a:srgbClr val="2563EB"/>
                </a:solidFill>
                <a:hlinkClick r:id="rId2"/>
              </a:rPr>
              <a:t>[14]</a:t>
            </a:r>
            <a:endParaRPr lang="en-US" sz="7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solidFill>
          <a:srgbClr val="F7F9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74320"/>
            <a:ext cx="82296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000" b="1" dirty="0">
                <a:solidFill>
                  <a:srgbClr val="0A1931"/>
                </a:solidFill>
              </a:rPr>
              <a:t>결론 &amp; 다음 단계</a:t>
            </a:r>
            <a:endParaRPr lang="en-US" sz="30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200" y="960120"/>
            <a:ext cx="365760" cy="36576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05840" y="914400"/>
            <a:ext cx="777240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A1931"/>
                </a:solidFill>
              </a:rPr>
              <a:t>정교한 준비
</a:t>
            </a:r>
            <a:pPr indent="0" marL="0">
              <a:buNone/>
            </a:pPr>
            <a:r>
              <a:rPr lang="en-US" sz="1100" dirty="0">
                <a:solidFill>
                  <a:srgbClr val="0A1931"/>
                </a:solidFill>
              </a:rPr>
              <a:t>앱 유형, 목표, 플랫폼을 명확히 정의하고 시장·경쟁 분석을 철저히 수행합니다.</a:t>
            </a:r>
            <a:endParaRPr lang="en-US" sz="1400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783080"/>
            <a:ext cx="365760" cy="365760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1005840" y="1737360"/>
            <a:ext cx="777240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A1931"/>
                </a:solidFill>
              </a:rPr>
              <a:t>맞춤 가격 &amp; 현지화
</a:t>
            </a:r>
            <a:pPr indent="0" marL="0">
              <a:buNone/>
            </a:pPr>
            <a:r>
              <a:rPr lang="en-US" sz="1100" dirty="0">
                <a:solidFill>
                  <a:srgbClr val="0A1931"/>
                </a:solidFill>
              </a:rPr>
              <a:t>다양한 가격 전략과 현지화된 SKU로 수익을 극대화합니다.</a:t>
            </a:r>
            <a:endParaRPr lang="en-US" sz="14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2606040"/>
            <a:ext cx="365760" cy="36576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1005840" y="2560320"/>
            <a:ext cx="777240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A1931"/>
                </a:solidFill>
              </a:rPr>
              <a:t>타깃 마케팅 &amp; 알림
</a:t>
            </a:r>
            <a:pPr indent="0" marL="0">
              <a:buNone/>
            </a:pPr>
            <a:r>
              <a:rPr lang="en-US" sz="1100" dirty="0">
                <a:solidFill>
                  <a:srgbClr val="0A1931"/>
                </a:solidFill>
              </a:rPr>
              <a:t>개인화·세분화된 메시지로 유입과 재방문을 확보합니다.</a:t>
            </a:r>
            <a:endParaRPr lang="en-US" sz="1400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" y="3429000"/>
            <a:ext cx="365760" cy="365760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1005840" y="3383280"/>
            <a:ext cx="777240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0A1931"/>
                </a:solidFill>
              </a:rPr>
              <a:t>데이터 기반 개선
</a:t>
            </a:r>
            <a:pPr indent="0" marL="0">
              <a:buNone/>
            </a:pPr>
            <a:r>
              <a:rPr lang="en-US" sz="1100" dirty="0">
                <a:solidFill>
                  <a:srgbClr val="0A1931"/>
                </a:solidFill>
              </a:rPr>
              <a:t>코호트 분석, A/B 테스트를 통해 지속적으로 제품을 향상합니다.</a:t>
            </a:r>
            <a:endParaRPr lang="en-US" sz="1400" dirty="0"/>
          </a:p>
        </p:txBody>
      </p:sp>
      <p:sp>
        <p:nvSpPr>
          <p:cNvPr id="11" name="Text 5"/>
          <p:cNvSpPr/>
          <p:nvPr/>
        </p:nvSpPr>
        <p:spPr>
          <a:xfrm>
            <a:off x="457200" y="438912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2000" b="1" dirty="0">
                <a:solidFill>
                  <a:srgbClr val="2563EB"/>
                </a:solidFill>
              </a:rPr>
              <a:t>이제 mnemory의 출시를 준비하고, 지속적으로 성장시키세요!</a:t>
            </a:r>
            <a:endParaRPr lang="en-US" sz="2000" dirty="0"/>
          </a:p>
        </p:txBody>
      </p:sp>
      <p:sp>
        <p:nvSpPr>
          <p:cNvPr id="12" name="Text 6"/>
          <p:cNvSpPr/>
          <p:nvPr/>
        </p:nvSpPr>
        <p:spPr>
          <a:xfrm>
            <a:off x="457200" y="5029200"/>
            <a:ext cx="82296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700" u="sng" dirty="0">
                <a:solidFill>
                  <a:srgbClr val="2563EB"/>
                </a:solidFill>
                <a:hlinkClick r:id="rId5"/>
              </a:rPr>
              <a:t>[15]</a:t>
            </a:r>
            <a:pPr indent="0" marL="0">
              <a:buNone/>
            </a:pPr>
            <a:r>
              <a:rPr lang="en-US" sz="700" dirty="0">
                <a:solidFill>
                  <a:srgbClr val="000000"/>
                </a:solidFill>
              </a:rPr>
              <a:t> </a:t>
            </a:r>
            <a:pPr indent="0" marL="0">
              <a:buNone/>
            </a:pPr>
            <a:r>
              <a:rPr lang="en-US" sz="700" u="sng" dirty="0">
                <a:solidFill>
                  <a:srgbClr val="2563EB"/>
                </a:solidFill>
                <a:hlinkClick r:id="rId6"/>
              </a:rPr>
              <a:t>[16]</a:t>
            </a:r>
            <a:pPr indent="0" marL="0">
              <a:buNone/>
            </a:pPr>
            <a:r>
              <a:rPr lang="en-US" sz="700" dirty="0">
                <a:solidFill>
                  <a:srgbClr val="000000"/>
                </a:solidFill>
              </a:rPr>
              <a:t> </a:t>
            </a:r>
            <a:pPr indent="0" marL="0">
              <a:buNone/>
            </a:pPr>
            <a:r>
              <a:rPr lang="en-US" sz="700" u="sng" dirty="0">
                <a:solidFill>
                  <a:srgbClr val="2563EB"/>
                </a:solidFill>
                <a:hlinkClick r:id="rId7"/>
              </a:rPr>
              <a:t>[17]</a:t>
            </a:r>
            <a:pPr indent="0" marL="0">
              <a:buNone/>
            </a:pPr>
            <a:r>
              <a:rPr lang="en-US" sz="700" dirty="0">
                <a:solidFill>
                  <a:srgbClr val="000000"/>
                </a:solidFill>
              </a:rPr>
              <a:t> </a:t>
            </a:r>
            <a:pPr indent="0" marL="0">
              <a:buNone/>
            </a:pPr>
            <a:r>
              <a:rPr lang="en-US" sz="700" u="sng" dirty="0">
                <a:solidFill>
                  <a:srgbClr val="2563EB"/>
                </a:solidFill>
                <a:hlinkClick r:id="rId8"/>
              </a:rPr>
              <a:t>[18]</a:t>
            </a:r>
            <a:endParaRPr lang="en-US" sz="7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7F9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74320"/>
            <a:ext cx="82296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200" b="1" dirty="0">
                <a:solidFill>
                  <a:srgbClr val="0A1931"/>
                </a:solidFill>
              </a:rPr>
              <a:t>목차</a:t>
            </a:r>
            <a:endParaRPr lang="en-US" sz="3200" dirty="0"/>
          </a:p>
        </p:txBody>
      </p:sp>
      <p:sp>
        <p:nvSpPr>
          <p:cNvPr id="3" name="Text 1"/>
          <p:cNvSpPr/>
          <p:nvPr/>
        </p:nvSpPr>
        <p:spPr>
          <a:xfrm>
            <a:off x="548640" y="1097280"/>
            <a:ext cx="393192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2563EB"/>
                </a:solidFill>
              </a:rPr>
              <a:t>1. </a:t>
            </a:r>
            <a:pPr indent="0" marL="0">
              <a:buNone/>
            </a:pPr>
            <a:r>
              <a:rPr lang="en-US" sz="1400" dirty="0">
                <a:solidFill>
                  <a:srgbClr val="0A1931"/>
                </a:solidFill>
              </a:rPr>
              <a:t>런칭 전략</a:t>
            </a:r>
            <a:endParaRPr lang="en-US" sz="1400" dirty="0"/>
          </a:p>
        </p:txBody>
      </p:sp>
      <p:sp>
        <p:nvSpPr>
          <p:cNvPr id="4" name="Text 2"/>
          <p:cNvSpPr/>
          <p:nvPr/>
        </p:nvSpPr>
        <p:spPr>
          <a:xfrm>
            <a:off x="548640" y="1508760"/>
            <a:ext cx="393192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2563EB"/>
                </a:solidFill>
              </a:rPr>
              <a:t>2. </a:t>
            </a:r>
            <a:pPr indent="0" marL="0">
              <a:buNone/>
            </a:pPr>
            <a:r>
              <a:rPr lang="en-US" sz="1400" dirty="0">
                <a:solidFill>
                  <a:srgbClr val="0A1931"/>
                </a:solidFill>
              </a:rPr>
              <a:t>플랫폼·배포 계획</a:t>
            </a:r>
            <a:endParaRPr lang="en-US" sz="1400" dirty="0"/>
          </a:p>
        </p:txBody>
      </p:sp>
      <p:sp>
        <p:nvSpPr>
          <p:cNvPr id="5" name="Text 3"/>
          <p:cNvSpPr/>
          <p:nvPr/>
        </p:nvSpPr>
        <p:spPr>
          <a:xfrm>
            <a:off x="548640" y="1920240"/>
            <a:ext cx="393192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2563EB"/>
                </a:solidFill>
              </a:rPr>
              <a:t>3. </a:t>
            </a:r>
            <a:pPr indent="0" marL="0">
              <a:buNone/>
            </a:pPr>
            <a:r>
              <a:rPr lang="en-US" sz="1400" dirty="0">
                <a:solidFill>
                  <a:srgbClr val="0A1931"/>
                </a:solidFill>
              </a:rPr>
              <a:t>가격 모델 &amp; 수익화</a:t>
            </a:r>
            <a:endParaRPr lang="en-US" sz="1400" dirty="0"/>
          </a:p>
        </p:txBody>
      </p:sp>
      <p:sp>
        <p:nvSpPr>
          <p:cNvPr id="6" name="Text 4"/>
          <p:cNvSpPr/>
          <p:nvPr/>
        </p:nvSpPr>
        <p:spPr>
          <a:xfrm>
            <a:off x="548640" y="2331720"/>
            <a:ext cx="393192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2563EB"/>
                </a:solidFill>
              </a:rPr>
              <a:t>4. </a:t>
            </a:r>
            <a:pPr indent="0" marL="0">
              <a:buNone/>
            </a:pPr>
            <a:r>
              <a:rPr lang="en-US" sz="1400" dirty="0">
                <a:solidFill>
                  <a:srgbClr val="0A1931"/>
                </a:solidFill>
              </a:rPr>
              <a:t>마케팅 &amp; 유입 전략</a:t>
            </a:r>
            <a:endParaRPr lang="en-US" sz="1400" dirty="0"/>
          </a:p>
        </p:txBody>
      </p:sp>
      <p:sp>
        <p:nvSpPr>
          <p:cNvPr id="7" name="Text 5"/>
          <p:cNvSpPr/>
          <p:nvPr/>
        </p:nvSpPr>
        <p:spPr>
          <a:xfrm>
            <a:off x="548640" y="2743200"/>
            <a:ext cx="393192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2563EB"/>
                </a:solidFill>
              </a:rPr>
              <a:t>5. </a:t>
            </a:r>
            <a:pPr indent="0" marL="0">
              <a:buNone/>
            </a:pPr>
            <a:r>
              <a:rPr lang="en-US" sz="1400" dirty="0">
                <a:solidFill>
                  <a:srgbClr val="0A1931"/>
                </a:solidFill>
              </a:rPr>
              <a:t>푸시 알림 &amp; 참여 전략</a:t>
            </a:r>
            <a:endParaRPr lang="en-US" sz="1400" dirty="0"/>
          </a:p>
        </p:txBody>
      </p:sp>
      <p:sp>
        <p:nvSpPr>
          <p:cNvPr id="8" name="Text 6"/>
          <p:cNvSpPr/>
          <p:nvPr/>
        </p:nvSpPr>
        <p:spPr>
          <a:xfrm>
            <a:off x="4663440" y="1097280"/>
            <a:ext cx="393192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2563EB"/>
                </a:solidFill>
              </a:rPr>
              <a:t>6. </a:t>
            </a:r>
            <a:pPr indent="0" marL="0">
              <a:buNone/>
            </a:pPr>
            <a:r>
              <a:rPr lang="en-US" sz="1400" dirty="0">
                <a:solidFill>
                  <a:srgbClr val="0A1931"/>
                </a:solidFill>
              </a:rPr>
              <a:t>리텐션 &amp; 성장 전략</a:t>
            </a:r>
            <a:endParaRPr lang="en-US" sz="1400" dirty="0"/>
          </a:p>
        </p:txBody>
      </p:sp>
      <p:sp>
        <p:nvSpPr>
          <p:cNvPr id="9" name="Text 7"/>
          <p:cNvSpPr/>
          <p:nvPr/>
        </p:nvSpPr>
        <p:spPr>
          <a:xfrm>
            <a:off x="4663440" y="1508760"/>
            <a:ext cx="393192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2563EB"/>
                </a:solidFill>
              </a:rPr>
              <a:t>7. </a:t>
            </a:r>
            <a:pPr indent="0" marL="0">
              <a:buNone/>
            </a:pPr>
            <a:r>
              <a:rPr lang="en-US" sz="1400" dirty="0">
                <a:solidFill>
                  <a:srgbClr val="0A1931"/>
                </a:solidFill>
              </a:rPr>
              <a:t>분석 &amp; 반복</a:t>
            </a:r>
            <a:endParaRPr lang="en-US" sz="1400" dirty="0"/>
          </a:p>
        </p:txBody>
      </p:sp>
      <p:sp>
        <p:nvSpPr>
          <p:cNvPr id="10" name="Text 8"/>
          <p:cNvSpPr/>
          <p:nvPr/>
        </p:nvSpPr>
        <p:spPr>
          <a:xfrm>
            <a:off x="4663440" y="1920240"/>
            <a:ext cx="393192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2563EB"/>
                </a:solidFill>
              </a:rPr>
              <a:t>8. </a:t>
            </a:r>
            <a:pPr indent="0" marL="0">
              <a:buNone/>
            </a:pPr>
            <a:r>
              <a:rPr lang="en-US" sz="1400" dirty="0">
                <a:solidFill>
                  <a:srgbClr val="0A1931"/>
                </a:solidFill>
              </a:rPr>
              <a:t>로컬라이제이션</a:t>
            </a:r>
            <a:endParaRPr lang="en-US" sz="1400" dirty="0"/>
          </a:p>
        </p:txBody>
      </p:sp>
      <p:sp>
        <p:nvSpPr>
          <p:cNvPr id="11" name="Text 9"/>
          <p:cNvSpPr/>
          <p:nvPr/>
        </p:nvSpPr>
        <p:spPr>
          <a:xfrm>
            <a:off x="4663440" y="2331720"/>
            <a:ext cx="393192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400" b="1" dirty="0">
                <a:solidFill>
                  <a:srgbClr val="2563EB"/>
                </a:solidFill>
              </a:rPr>
              <a:t>9. </a:t>
            </a:r>
            <a:pPr indent="0" marL="0">
              <a:buNone/>
            </a:pPr>
            <a:r>
              <a:rPr lang="en-US" sz="1400" dirty="0">
                <a:solidFill>
                  <a:srgbClr val="0A1931"/>
                </a:solidFill>
              </a:rPr>
              <a:t>성장 로드맵 &amp; 결론</a:t>
            </a:r>
            <a:endParaRPr lang="en-US" sz="1400" dirty="0"/>
          </a:p>
        </p:txBody>
      </p:sp>
      <p:sp>
        <p:nvSpPr>
          <p:cNvPr id="12" name="Text 10"/>
          <p:cNvSpPr/>
          <p:nvPr/>
        </p:nvSpPr>
        <p:spPr>
          <a:xfrm>
            <a:off x="457200" y="4663440"/>
            <a:ext cx="82296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7F9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74320"/>
            <a:ext cx="82296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000" b="1" dirty="0">
                <a:solidFill>
                  <a:srgbClr val="0A1931"/>
                </a:solidFill>
              </a:rPr>
              <a:t>런칭 전략</a:t>
            </a:r>
            <a:endParaRPr lang="en-US" sz="3000" dirty="0"/>
          </a:p>
        </p:txBody>
      </p:sp>
      <p:sp>
        <p:nvSpPr>
          <p:cNvPr id="3" name="Text 1"/>
          <p:cNvSpPr/>
          <p:nvPr/>
        </p:nvSpPr>
        <p:spPr>
          <a:xfrm>
            <a:off x="640080" y="914400"/>
            <a:ext cx="786384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dirty="0">
                <a:solidFill>
                  <a:srgbClr val="2563EB"/>
                </a:solidFill>
              </a:rPr>
              <a:t>● </a:t>
            </a:r>
            <a:pPr indent="0" marL="0">
              <a:buNone/>
            </a:pPr>
            <a:r>
              <a:rPr lang="en-US" sz="1400" b="1" dirty="0">
                <a:solidFill>
                  <a:srgbClr val="0A1931"/>
                </a:solidFill>
              </a:rPr>
              <a:t>앱 유형 &amp; 비즈니스 모델
</a:t>
            </a:r>
            <a:pPr indent="0" marL="0">
              <a:buNone/>
            </a:pPr>
            <a:r>
              <a:rPr lang="en-US" sz="1200" dirty="0">
                <a:solidFill>
                  <a:srgbClr val="0A1931"/>
                </a:solidFill>
              </a:rPr>
              <a:t>무료, 인앱 구매, 구독 중에서 선택하여 사용자에게 어떤 가치를 제공할지 정합니다.</a:t>
            </a:r>
            <a:endParaRPr lang="en-US" sz="2000" dirty="0"/>
          </a:p>
        </p:txBody>
      </p:sp>
      <p:sp>
        <p:nvSpPr>
          <p:cNvPr id="4" name="Text 2"/>
          <p:cNvSpPr/>
          <p:nvPr/>
        </p:nvSpPr>
        <p:spPr>
          <a:xfrm>
            <a:off x="640080" y="1645920"/>
            <a:ext cx="786384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dirty="0">
                <a:solidFill>
                  <a:srgbClr val="2563EB"/>
                </a:solidFill>
              </a:rPr>
              <a:t>● </a:t>
            </a:r>
            <a:pPr indent="0" marL="0">
              <a:buNone/>
            </a:pPr>
            <a:r>
              <a:rPr lang="en-US" sz="1400" b="1" dirty="0">
                <a:solidFill>
                  <a:srgbClr val="0A1931"/>
                </a:solidFill>
              </a:rPr>
              <a:t>목표 설정
</a:t>
            </a:r>
            <a:pPr indent="0" marL="0">
              <a:buNone/>
            </a:pPr>
            <a:r>
              <a:rPr lang="en-US" sz="1200" dirty="0">
                <a:solidFill>
                  <a:srgbClr val="0A1931"/>
                </a:solidFill>
              </a:rPr>
              <a:t>다운로드 수, 장기 사용자 수, 미디어 노출 등 성공의 정의를 명확히 합니다.</a:t>
            </a:r>
            <a:endParaRPr lang="en-US" sz="2000" dirty="0"/>
          </a:p>
        </p:txBody>
      </p:sp>
      <p:sp>
        <p:nvSpPr>
          <p:cNvPr id="5" name="Text 3"/>
          <p:cNvSpPr/>
          <p:nvPr/>
        </p:nvSpPr>
        <p:spPr>
          <a:xfrm>
            <a:off x="640080" y="2377440"/>
            <a:ext cx="786384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dirty="0">
                <a:solidFill>
                  <a:srgbClr val="2563EB"/>
                </a:solidFill>
              </a:rPr>
              <a:t>● </a:t>
            </a:r>
            <a:pPr indent="0" marL="0">
              <a:buNone/>
            </a:pPr>
            <a:r>
              <a:rPr lang="en-US" sz="1400" b="1" dirty="0">
                <a:solidFill>
                  <a:srgbClr val="0A1931"/>
                </a:solidFill>
              </a:rPr>
              <a:t>플랫폼 선택
</a:t>
            </a:r>
            <a:pPr indent="0" marL="0">
              <a:buNone/>
            </a:pPr>
            <a:r>
              <a:rPr lang="en-US" sz="1200" dirty="0">
                <a:solidFill>
                  <a:srgbClr val="0A1931"/>
                </a:solidFill>
              </a:rPr>
              <a:t>iOS, Android, PWA 중 타깃 고객과 기술 리소스에 맞는 플랫폼을 결정합니다.</a:t>
            </a:r>
            <a:endParaRPr lang="en-US" sz="2000" dirty="0"/>
          </a:p>
        </p:txBody>
      </p:sp>
      <p:sp>
        <p:nvSpPr>
          <p:cNvPr id="6" name="Text 4"/>
          <p:cNvSpPr/>
          <p:nvPr/>
        </p:nvSpPr>
        <p:spPr>
          <a:xfrm>
            <a:off x="640080" y="3108960"/>
            <a:ext cx="7863840" cy="7315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2000" dirty="0">
                <a:solidFill>
                  <a:srgbClr val="2563EB"/>
                </a:solidFill>
              </a:rPr>
              <a:t>● </a:t>
            </a:r>
            <a:pPr indent="0" marL="0">
              <a:buNone/>
            </a:pPr>
            <a:r>
              <a:rPr lang="en-US" sz="1400" b="1" dirty="0">
                <a:solidFill>
                  <a:srgbClr val="0A1931"/>
                </a:solidFill>
              </a:rPr>
              <a:t>타깃 분석
</a:t>
            </a:r>
            <a:pPr indent="0" marL="0">
              <a:buNone/>
            </a:pPr>
            <a:r>
              <a:rPr lang="en-US" sz="1200" dirty="0">
                <a:solidFill>
                  <a:srgbClr val="0A1931"/>
                </a:solidFill>
              </a:rPr>
              <a:t>유사 앱과 시장을 조사하여 예상 사용자 및 경쟁 환경을 파악합니다.</a:t>
            </a:r>
            <a:endParaRPr lang="en-US" sz="2000" dirty="0"/>
          </a:p>
        </p:txBody>
      </p:sp>
      <p:sp>
        <p:nvSpPr>
          <p:cNvPr id="7" name="Text 5"/>
          <p:cNvSpPr/>
          <p:nvPr/>
        </p:nvSpPr>
        <p:spPr>
          <a:xfrm>
            <a:off x="457200" y="4572000"/>
            <a:ext cx="82296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700" u="sng" dirty="0">
                <a:solidFill>
                  <a:srgbClr val="2563EB"/>
                </a:solidFill>
                <a:hlinkClick r:id="rId1"/>
              </a:rPr>
              <a:t>[1]</a:t>
            </a:r>
            <a:endParaRPr lang="en-US" sz="7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7F9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74320"/>
            <a:ext cx="82296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000" b="1" dirty="0">
                <a:solidFill>
                  <a:srgbClr val="0A1931"/>
                </a:solidFill>
              </a:rPr>
              <a:t>시장 &amp; 경쟁 조사</a:t>
            </a:r>
            <a:endParaRPr lang="en-US" sz="3000" dirty="0"/>
          </a:p>
        </p:txBody>
      </p:sp>
      <p:sp>
        <p:nvSpPr>
          <p:cNvPr id="3" name="Text 1"/>
          <p:cNvSpPr/>
          <p:nvPr/>
        </p:nvSpPr>
        <p:spPr>
          <a:xfrm>
            <a:off x="457200" y="1005840"/>
            <a:ext cx="8229600" cy="3200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A1931"/>
                </a:solidFill>
              </a:rPr>
              <a:t>경쟁 분석
</a:t>
            </a:r>
            <a:pPr indent="0" marL="0">
              <a:buNone/>
            </a:pPr>
            <a:r>
              <a:rPr lang="en-US" sz="1200" dirty="0">
                <a:solidFill>
                  <a:srgbClr val="0A1931"/>
                </a:solidFill>
              </a:rPr>
              <a:t>- 상위 경쟁 앱의 기능, 가격, 리뷰를 분석하여 차별화 요소를 찾습니다.
</a:t>
            </a:r>
            <a:pPr indent="0" marL="0">
              <a:buNone/>
            </a:pPr>
            <a:r>
              <a:rPr lang="en-US" sz="1200" dirty="0">
                <a:solidFill>
                  <a:srgbClr val="0A1931"/>
                </a:solidFill>
              </a:rPr>
              <a:t>- 사용자 리뷰를 통해 기대와 불만을 파악하고 개선 포인트를 정의합니다.
</a:t>
            </a:r>
            <a:pPr indent="0" marL="0">
              <a:buNone/>
            </a:pPr>
            <a:r>
              <a:rPr lang="en-US" sz="1600" b="1" dirty="0">
                <a:solidFill>
                  <a:srgbClr val="0A1931"/>
                </a:solidFill>
              </a:rPr>
              <a:t>키워드 &amp; ASO 연구
</a:t>
            </a:r>
            <a:pPr indent="0" marL="0">
              <a:buNone/>
            </a:pPr>
            <a:r>
              <a:rPr lang="en-US" sz="1200" dirty="0">
                <a:solidFill>
                  <a:srgbClr val="0A1931"/>
                </a:solidFill>
              </a:rPr>
              <a:t>- App Radar, Sensor Tower 등 툴을 사용하여 키워드와 카테고리 트렌드를 조사합니다.
</a:t>
            </a:r>
            <a:pPr indent="0" marL="0">
              <a:buNone/>
            </a:pPr>
            <a:r>
              <a:rPr lang="en-US" sz="1200" dirty="0">
                <a:solidFill>
                  <a:srgbClr val="0A1931"/>
                </a:solidFill>
              </a:rPr>
              <a:t>- 고유 가치 제안을 명확히 하여 메타데이터와 마케팅 메시지에 반영합니다.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457200" y="4480560"/>
            <a:ext cx="8229600" cy="4572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700" u="sng" dirty="0">
                <a:solidFill>
                  <a:srgbClr val="2563EB"/>
                </a:solidFill>
                <a:hlinkClick r:id="rId1"/>
              </a:rPr>
              <a:t>[2]</a:t>
            </a:r>
            <a:endParaRPr lang="en-US" sz="7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7F9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74320"/>
            <a:ext cx="82296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000" b="1" dirty="0">
                <a:solidFill>
                  <a:srgbClr val="0A1931"/>
                </a:solidFill>
              </a:rPr>
              <a:t>플랫폼·배포 계획</a:t>
            </a:r>
            <a:endParaRPr lang="en-US" sz="3000" dirty="0"/>
          </a:p>
        </p:txBody>
      </p:sp>
      <p:graphicFrame>
        <p:nvGraphicFramePr>
          <p:cNvPr id="6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457200" y="914400"/>
          <a:ext cx="8229600" cy="2286000"/>
        </p:xfrm>
        <a:graphic>
          <a:graphicData uri="http://schemas.openxmlformats.org/drawingml/2006/table">
            <a:tbl>
              <a:tblPr/>
              <a:tblGrid>
                <a:gridCol w="1463040"/>
                <a:gridCol w="2560320"/>
                <a:gridCol w="2103120"/>
                <a:gridCol w="2103120"/>
              </a:tblGrid>
              <a:tr h="365760">
                <a:tc>
                  <a:txBody>
                    <a:bodyPr/>
                    <a:lstStyle/>
                    <a:p>
                      <a:pPr algn="ctr" indent="0" marL="0">
                        <a:buNone/>
                      </a:pP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563EB"/>
                    </a:solidFill>
                  </a:tcPr>
                </a:tc>
                <a:tc>
                  <a:txBody>
                    <a:bodyPr/>
                    <a:lstStyle/>
                    <a:p>
                      <a:pPr algn="ctr" indent="0" marL="0">
                        <a:buNone/>
                      </a:pPr>
                      <a:r>
                        <a:rPr lang="en-US" sz="1200" b="1" dirty="0">
                          <a:solidFill>
                            <a:srgbClr val="FFFFFF"/>
                          </a:solidFill>
                        </a:rPr>
                        <a:t>네이티브 앱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563EB"/>
                    </a:solidFill>
                  </a:tcPr>
                </a:tc>
                <a:tc>
                  <a:txBody>
                    <a:bodyPr/>
                    <a:lstStyle/>
                    <a:p>
                      <a:pPr algn="ctr" indent="0" marL="0">
                        <a:buNone/>
                      </a:pPr>
                      <a:r>
                        <a:rPr lang="en-US" sz="1200" b="1" dirty="0">
                          <a:solidFill>
                            <a:srgbClr val="FFFFFF"/>
                          </a:solidFill>
                        </a:rPr>
                        <a:t>PWA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563EB"/>
                    </a:solidFill>
                  </a:tcPr>
                </a:tc>
                <a:tc>
                  <a:txBody>
                    <a:bodyPr/>
                    <a:lstStyle/>
                    <a:p>
                      <a:pPr algn="ctr" indent="0" marL="0">
                        <a:buNone/>
                      </a:pPr>
                      <a:r>
                        <a:rPr lang="en-US" sz="1200" b="1" dirty="0">
                          <a:solidFill>
                            <a:srgbClr val="FFFFFF"/>
                          </a:solidFill>
                        </a:rPr>
                        <a:t>크로스 플랫폼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563EB"/>
                    </a:solidFill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b="1" dirty="0">
                          <a:solidFill>
                            <a:srgbClr val="0A1931"/>
                          </a:solidFill>
                        </a:rPr>
                        <a:t>배포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F5F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100" dirty="0">
                          <a:solidFill>
                            <a:srgbClr val="0A1931"/>
                          </a:solidFill>
                        </a:rPr>
                        <a:t>App Store / Play Store</a:t>
                      </a:r>
                      <a:endParaRPr lang="en-US" sz="11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AFC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100" dirty="0">
                          <a:solidFill>
                            <a:srgbClr val="0A1931"/>
                          </a:solidFill>
                        </a:rPr>
                        <a:t>웹 링크 설치 가능</a:t>
                      </a:r>
                      <a:endParaRPr lang="en-US" sz="11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AFC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100" dirty="0">
                          <a:solidFill>
                            <a:srgbClr val="0A1931"/>
                          </a:solidFill>
                        </a:rPr>
                        <a:t>각 스토어 또는 웹</a:t>
                      </a:r>
                      <a:endParaRPr lang="en-US" sz="11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AFC"/>
                    </a:solidFill>
                  </a:tcPr>
                </a:tc>
              </a:tr>
              <a:tr h="640080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b="1" dirty="0">
                          <a:solidFill>
                            <a:srgbClr val="0A1931"/>
                          </a:solidFill>
                        </a:rPr>
                        <a:t>장점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F5F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100" dirty="0">
                          <a:solidFill>
                            <a:srgbClr val="0A1931"/>
                          </a:solidFill>
                        </a:rPr>
                        <a:t>고성능 &amp; 기기 통합</a:t>
                      </a:r>
                      <a:endParaRPr lang="en-US" sz="11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AFC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100" dirty="0">
                          <a:solidFill>
                            <a:srgbClr val="0A1931"/>
                          </a:solidFill>
                        </a:rPr>
                        <a:t>설치 용이, 크로스 플랫폼, 오프라인·푸시 지원</a:t>
                      </a:r>
                      <a:endParaRPr lang="en-US" sz="11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AFC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100" dirty="0">
                          <a:solidFill>
                            <a:srgbClr val="0A1931"/>
                          </a:solidFill>
                        </a:rPr>
                        <a:t>하나의 코드베이스로 iOS/Android 지원</a:t>
                      </a:r>
                      <a:endParaRPr lang="en-US" sz="11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AFC"/>
                    </a:solidFill>
                  </a:tcPr>
                </a:tc>
              </a:tr>
              <a:tr h="640080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200" b="1" dirty="0">
                          <a:solidFill>
                            <a:srgbClr val="0A1931"/>
                          </a:solidFill>
                        </a:rPr>
                        <a:t>단점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F5F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100" dirty="0">
                          <a:solidFill>
                            <a:srgbClr val="0A1931"/>
                          </a:solidFill>
                        </a:rPr>
                        <a:t>플랫폼별 개발·유지 비용 증가</a:t>
                      </a:r>
                      <a:endParaRPr lang="en-US" sz="11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AFC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100" dirty="0">
                          <a:solidFill>
                            <a:srgbClr val="0A1931"/>
                          </a:solidFill>
                        </a:rPr>
                        <a:t>기기 통합 제한, 성능 제약</a:t>
                      </a:r>
                      <a:endParaRPr lang="en-US" sz="11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AFC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100" dirty="0">
                          <a:solidFill>
                            <a:srgbClr val="0A1931"/>
                          </a:solidFill>
                        </a:rPr>
                        <a:t>느린 네이티브 API 접근</a:t>
                      </a:r>
                      <a:endParaRPr lang="en-US" sz="11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AFC"/>
                    </a:solidFill>
                  </a:tcPr>
                </a:tc>
              </a:tr>
            </a:tbl>
          </a:graphicData>
        </a:graphic>
      </p:graphicFrame>
      <p:sp>
        <p:nvSpPr>
          <p:cNvPr id="4" name="Text 1"/>
          <p:cNvSpPr/>
          <p:nvPr/>
        </p:nvSpPr>
        <p:spPr>
          <a:xfrm>
            <a:off x="457200" y="3383280"/>
            <a:ext cx="82296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dirty="0">
                <a:solidFill>
                  <a:srgbClr val="0A1931"/>
                </a:solidFill>
              </a:rPr>
              <a:t>PWA는 오프라인 접근과 쉬운 설치, 검색 엔진 인덱싱 등 이점으로 초기 배포에 적합합니다.</a:t>
            </a:r>
            <a:endParaRPr lang="en-US" sz="1200" dirty="0"/>
          </a:p>
        </p:txBody>
      </p:sp>
      <p:sp>
        <p:nvSpPr>
          <p:cNvPr id="5" name="Text 2"/>
          <p:cNvSpPr/>
          <p:nvPr/>
        </p:nvSpPr>
        <p:spPr>
          <a:xfrm>
            <a:off x="457200" y="4114800"/>
            <a:ext cx="82296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700" u="sng" dirty="0">
                <a:solidFill>
                  <a:srgbClr val="2563EB"/>
                </a:solidFill>
                <a:hlinkClick r:id="rId1"/>
              </a:rPr>
              <a:t>[3]</a:t>
            </a:r>
            <a:endParaRPr lang="en-US" sz="7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7F9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74320"/>
            <a:ext cx="82296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000" b="1" dirty="0">
                <a:solidFill>
                  <a:srgbClr val="0A1931"/>
                </a:solidFill>
              </a:rPr>
              <a:t>가격 모델 &amp; 수익화</a:t>
            </a:r>
            <a:endParaRPr lang="en-US" sz="3000" dirty="0"/>
          </a:p>
        </p:txBody>
      </p:sp>
      <p:graphicFrame>
        <p:nvGraphicFramePr>
          <p:cNvPr id="7" name="Table 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9011935"/>
              </p:ext>
            </p:extLst>
          </p:nvPr>
        </p:nvGraphicFramePr>
        <p:xfrm>
          <a:off x="457200" y="1005840"/>
          <a:ext cx="8229600" cy="2286000"/>
        </p:xfrm>
        <a:graphic>
          <a:graphicData uri="http://schemas.openxmlformats.org/drawingml/2006/table">
            <a:tbl>
              <a:tblPr/>
              <a:tblGrid>
                <a:gridCol w="1463040"/>
                <a:gridCol w="4572000"/>
                <a:gridCol w="2194560"/>
              </a:tblGrid>
              <a:tr h="365760">
                <a:tc>
                  <a:txBody>
                    <a:bodyPr/>
                    <a:lstStyle/>
                    <a:p>
                      <a:pPr algn="ctr" indent="0" marL="0">
                        <a:buNone/>
                      </a:pPr>
                      <a:r>
                        <a:rPr lang="en-US" sz="1200" b="1" dirty="0">
                          <a:solidFill>
                            <a:srgbClr val="FFFFFF"/>
                          </a:solidFill>
                        </a:rPr>
                        <a:t>모델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563EB"/>
                    </a:solidFill>
                  </a:tcPr>
                </a:tc>
                <a:tc>
                  <a:txBody>
                    <a:bodyPr/>
                    <a:lstStyle/>
                    <a:p>
                      <a:pPr algn="ctr" indent="0" marL="0">
                        <a:buNone/>
                      </a:pPr>
                      <a:r>
                        <a:rPr lang="en-US" sz="1200" b="1" dirty="0">
                          <a:solidFill>
                            <a:srgbClr val="FFFFFF"/>
                          </a:solidFill>
                        </a:rPr>
                        <a:t>핵심 아이디어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563EB"/>
                    </a:solidFill>
                  </a:tcPr>
                </a:tc>
                <a:tc>
                  <a:txBody>
                    <a:bodyPr/>
                    <a:lstStyle/>
                    <a:p>
                      <a:pPr algn="ctr" indent="0" marL="0">
                        <a:buNone/>
                      </a:pPr>
                      <a:r>
                        <a:rPr lang="en-US" sz="1200" b="1" dirty="0">
                          <a:solidFill>
                            <a:srgbClr val="FFFFFF"/>
                          </a:solidFill>
                        </a:rPr>
                        <a:t>적합 시점</a:t>
                      </a:r>
                      <a:endParaRPr lang="en-US" sz="12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2563EB"/>
                    </a:solidFill>
                  </a:tcPr>
                </a:tc>
              </a:tr>
              <a:tr h="457200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100" b="1" dirty="0">
                          <a:solidFill>
                            <a:srgbClr val="0A1931"/>
                          </a:solidFill>
                        </a:rPr>
                        <a:t>경쟁 기반</a:t>
                      </a:r>
                      <a:endParaRPr lang="en-US" sz="11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F5F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dirty="0">
                          <a:solidFill>
                            <a:srgbClr val="0A1931"/>
                          </a:solidFill>
                        </a:rPr>
                        <a:t>동일 카테고리 경쟁사의 가격을 참고하여 비슷한 수준으로 책정</a:t>
                      </a:r>
                      <a:endParaRPr lang="en-US" sz="10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AFC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dirty="0">
                          <a:solidFill>
                            <a:srgbClr val="0A1931"/>
                          </a:solidFill>
                        </a:rPr>
                        <a:t>초기 출시, 대중 시장</a:t>
                      </a:r>
                      <a:endParaRPr lang="en-US" sz="10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AFC"/>
                    </a:solidFill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100" b="1" dirty="0">
                          <a:solidFill>
                            <a:srgbClr val="0A1931"/>
                          </a:solidFill>
                        </a:rPr>
                        <a:t>가치 기반</a:t>
                      </a:r>
                      <a:endParaRPr lang="en-US" sz="11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F5F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dirty="0">
                          <a:solidFill>
                            <a:srgbClr val="0A1931"/>
                          </a:solidFill>
                        </a:rPr>
                        <a:t>제품이 제공하는 절대적 가치(시간 절약, 성과 향상)에 따라 가격 설정</a:t>
                      </a:r>
                      <a:endParaRPr lang="en-US" sz="10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AFC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dirty="0">
                          <a:solidFill>
                            <a:srgbClr val="0A1931"/>
                          </a:solidFill>
                        </a:rPr>
                        <a:t>제품 성숙 후 프리미엄 세그먼트</a:t>
                      </a:r>
                      <a:endParaRPr lang="en-US" sz="10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AFC"/>
                    </a:solidFill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100" b="1" dirty="0">
                          <a:solidFill>
                            <a:srgbClr val="0A1931"/>
                          </a:solidFill>
                        </a:rPr>
                        <a:t>심리적 요금</a:t>
                      </a:r>
                      <a:endParaRPr lang="en-US" sz="11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F5F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dirty="0">
                          <a:solidFill>
                            <a:srgbClr val="0A1931"/>
                          </a:solidFill>
                        </a:rPr>
                        <a:t>.99 가격, 앵커링, "하루 300원"과 같은 프레이밍으로 인지 효과를 활용</a:t>
                      </a:r>
                      <a:endParaRPr lang="en-US" sz="10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AFC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dirty="0">
                          <a:solidFill>
                            <a:srgbClr val="0A1931"/>
                          </a:solidFill>
                        </a:rPr>
                        <a:t>모든 단계에서 A/B 테스트용</a:t>
                      </a:r>
                      <a:endParaRPr lang="en-US" sz="10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AFC"/>
                    </a:solidFill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100" b="1" dirty="0">
                          <a:solidFill>
                            <a:srgbClr val="0A1931"/>
                          </a:solidFill>
                        </a:rPr>
                        <a:t>실험 기반</a:t>
                      </a:r>
                      <a:endParaRPr lang="en-US" sz="11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F5F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dirty="0">
                          <a:solidFill>
                            <a:srgbClr val="0A1931"/>
                          </a:solidFill>
                        </a:rPr>
                        <a:t>다양한 가격/플랜을 테스트하고 가장 높은 수익을 내는 안을 선택</a:t>
                      </a:r>
                      <a:endParaRPr lang="en-US" sz="10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AFC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dirty="0">
                          <a:solidFill>
                            <a:srgbClr val="0A1931"/>
                          </a:solidFill>
                        </a:rPr>
                        <a:t>사용자 규모가 충분한 성장 단계</a:t>
                      </a:r>
                      <a:endParaRPr lang="en-US" sz="10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AFC"/>
                    </a:solidFill>
                  </a:tcPr>
                </a:tc>
              </a:tr>
              <a:tr h="548640"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100" b="1" dirty="0">
                          <a:solidFill>
                            <a:srgbClr val="0A1931"/>
                          </a:solidFill>
                        </a:rPr>
                        <a:t>다계층(구독)</a:t>
                      </a:r>
                      <a:endParaRPr lang="en-US" sz="11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9F5FF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dirty="0">
                          <a:solidFill>
                            <a:srgbClr val="0A1931"/>
                          </a:solidFill>
                        </a:rPr>
                        <a:t>월·연간, 기본·프리미엄 등 다양한 플랜으로 세그먼트별 수익 극대화</a:t>
                      </a:r>
                      <a:endParaRPr lang="en-US" sz="10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AFC"/>
                    </a:solidFill>
                  </a:tcPr>
                </a:tc>
                <a:tc>
                  <a:txBody>
                    <a:bodyPr/>
                    <a:lstStyle/>
                    <a:p>
                      <a:pPr indent="0" marL="0">
                        <a:buNone/>
                      </a:pPr>
                      <a:r>
                        <a:rPr lang="en-US" sz="1000" dirty="0">
                          <a:solidFill>
                            <a:srgbClr val="0A1931"/>
                          </a:solidFill>
                        </a:rPr>
                        <a:t>유저층이 넓어지고 업셀/다운셀 필요 시</a:t>
                      </a:r>
                      <a:endParaRPr lang="en-US" sz="1000" dirty="0"/>
                    </a:p>
                  </a:txBody>
                  <a:tcPr marL="91440" marR="91440" marT="45720" marB="45720">
                    <a:lnL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4A3B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AFC"/>
                    </a:solidFill>
                  </a:tcPr>
                </a:tc>
              </a:tr>
            </a:tbl>
          </a:graphicData>
        </a:graphic>
      </p:graphicFrame>
      <p:sp>
        <p:nvSpPr>
          <p:cNvPr id="4" name="Text 1"/>
          <p:cNvSpPr/>
          <p:nvPr/>
        </p:nvSpPr>
        <p:spPr>
          <a:xfrm>
            <a:off x="457200" y="3383280"/>
            <a:ext cx="8229600" cy="10058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200" b="1" dirty="0">
                <a:solidFill>
                  <a:srgbClr val="0A1931"/>
                </a:solidFill>
              </a:rPr>
              <a:t>현지화 전략:
</a:t>
            </a:r>
            <a:pPr indent="0" marL="0">
              <a:buNone/>
            </a:pPr>
            <a:r>
              <a:rPr lang="en-US" sz="1100" dirty="0">
                <a:solidFill>
                  <a:srgbClr val="0A1931"/>
                </a:solidFill>
              </a:rPr>
              <a:t>- 지역별 구매력과 문화에 맞게 SKU와 가격을 조정합니다.
</a:t>
            </a:r>
            <a:pPr indent="0" marL="0">
              <a:buNone/>
            </a:pPr>
            <a:r>
              <a:rPr lang="en-US" sz="1100" dirty="0">
                <a:solidFill>
                  <a:srgbClr val="0A1931"/>
                </a:solidFill>
              </a:rPr>
              <a:t>- 하이브리드 구매자(구독+IAP) 비율이 적지만 수익 기여도가 큰 세그먼트에 맞춤형 오퍼를 제공합니다.</a:t>
            </a:r>
            <a:endParaRPr lang="en-US" sz="1200" dirty="0"/>
          </a:p>
        </p:txBody>
      </p:sp>
      <p:sp>
        <p:nvSpPr>
          <p:cNvPr id="5" name="Text 2"/>
          <p:cNvSpPr/>
          <p:nvPr/>
        </p:nvSpPr>
        <p:spPr>
          <a:xfrm>
            <a:off x="457200" y="4480560"/>
            <a:ext cx="82296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700" u="sng" dirty="0">
                <a:solidFill>
                  <a:srgbClr val="2563EB"/>
                </a:solidFill>
                <a:hlinkClick r:id="rId1"/>
              </a:rPr>
              <a:t>[4]</a:t>
            </a:r>
            <a:pPr indent="0" marL="0">
              <a:buNone/>
            </a:pPr>
            <a:r>
              <a:rPr lang="en-US" sz="700" dirty="0">
                <a:solidFill>
                  <a:srgbClr val="000000"/>
                </a:solidFill>
              </a:rPr>
              <a:t> </a:t>
            </a:r>
            <a:pPr indent="0" marL="0">
              <a:buNone/>
            </a:pPr>
            <a:r>
              <a:rPr lang="en-US" sz="700" u="sng" dirty="0">
                <a:solidFill>
                  <a:srgbClr val="2563EB"/>
                </a:solidFill>
                <a:hlinkClick r:id="rId2"/>
              </a:rPr>
              <a:t>[5]</a:t>
            </a:r>
            <a:pPr indent="0" marL="0">
              <a:buNone/>
            </a:pPr>
            <a:r>
              <a:rPr lang="en-US" sz="700" dirty="0">
                <a:solidFill>
                  <a:srgbClr val="000000"/>
                </a:solidFill>
              </a:rPr>
              <a:t> </a:t>
            </a:r>
            <a:pPr indent="0" marL="0">
              <a:buNone/>
            </a:pPr>
            <a:r>
              <a:rPr lang="en-US" sz="700" u="sng" dirty="0">
                <a:solidFill>
                  <a:srgbClr val="2563EB"/>
                </a:solidFill>
                <a:hlinkClick r:id="rId3"/>
              </a:rPr>
              <a:t>[6]</a:t>
            </a:r>
            <a:endParaRPr lang="en-US" sz="7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7F9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74320"/>
            <a:ext cx="82296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000" b="1" dirty="0">
                <a:solidFill>
                  <a:srgbClr val="0A1931"/>
                </a:solidFill>
              </a:rPr>
              <a:t>마케팅 &amp; 유입 전략</a:t>
            </a:r>
            <a:endParaRPr lang="en-US" sz="30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7200" y="1005840"/>
            <a:ext cx="457200" cy="4572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1005840" y="960120"/>
            <a:ext cx="7772400" cy="34747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A1931"/>
                </a:solidFill>
              </a:rPr>
              <a:t>사전 런칭
</a:t>
            </a:r>
            <a:pPr indent="0" marL="0">
              <a:buNone/>
            </a:pPr>
            <a:r>
              <a:rPr lang="en-US" sz="1200" dirty="0">
                <a:solidFill>
                  <a:srgbClr val="0A1931"/>
                </a:solidFill>
              </a:rPr>
              <a:t>- 대기 리스트 및 소식지로 초기 팬을 모읍니다.
- SNS와 블로그에서 티저 콘텐츠를 발행합니다.
</a:t>
            </a:r>
            <a:pPr indent="0" marL="0">
              <a:buNone/>
            </a:pPr>
            <a:r>
              <a:rPr lang="en-US" sz="1600" b="1" dirty="0">
                <a:solidFill>
                  <a:srgbClr val="0A1931"/>
                </a:solidFill>
              </a:rPr>
              <a:t>출시 후 유입
</a:t>
            </a:r>
            <a:pPr indent="0" marL="0">
              <a:buNone/>
            </a:pPr>
            <a:r>
              <a:rPr lang="en-US" sz="1200" dirty="0">
                <a:solidFill>
                  <a:srgbClr val="0A1931"/>
                </a:solidFill>
              </a:rPr>
              <a:t>- 앱스토어 최적화(키워드, 스크린샷, 영상)를 강화합니다.
- 인플루언서, 커뮤니티와 협업하여 바이럴을 유도합니다.
- 유튜브, 틱톡 등 숏폼 콘텐츠로 사용사례를 소개합니다.
</a:t>
            </a:r>
            <a:pPr indent="0" marL="0">
              <a:buNone/>
            </a:pPr>
            <a:r>
              <a:rPr lang="en-US" sz="1600" b="1" dirty="0">
                <a:solidFill>
                  <a:srgbClr val="0A1931"/>
                </a:solidFill>
              </a:rPr>
              <a:t>지속적 성장
</a:t>
            </a:r>
            <a:pPr indent="0" marL="0">
              <a:buNone/>
            </a:pPr>
            <a:r>
              <a:rPr lang="en-US" sz="1200" dirty="0">
                <a:solidFill>
                  <a:srgbClr val="0A1931"/>
                </a:solidFill>
              </a:rPr>
              <a:t>- 이메일 &amp; 푸시 마케팅으로 리마인드 캠페인을 진행합니다.</a:t>
            </a:r>
            <a:endParaRPr lang="en-US" sz="1600" dirty="0"/>
          </a:p>
          <a:p>
            <a:pPr indent="0" marL="0">
              <a:buNone/>
            </a:pPr>
            <a:r>
              <a:rPr lang="en-US" sz="1200" dirty="0">
                <a:solidFill>
                  <a:srgbClr val="0A1931"/>
                </a:solidFill>
              </a:rPr>
              <a:t>- 커뮤니티와 유저 피드백을 반영하여 콘텐츠를 개선합니다.</a:t>
            </a:r>
            <a:endParaRPr lang="en-US" sz="1600" dirty="0"/>
          </a:p>
        </p:txBody>
      </p:sp>
      <p:sp>
        <p:nvSpPr>
          <p:cNvPr id="5" name="Text 2"/>
          <p:cNvSpPr/>
          <p:nvPr/>
        </p:nvSpPr>
        <p:spPr>
          <a:xfrm>
            <a:off x="457200" y="4572000"/>
            <a:ext cx="82296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700" u="sng" dirty="0">
                <a:solidFill>
                  <a:srgbClr val="2563EB"/>
                </a:solidFill>
                <a:hlinkClick r:id="rId2"/>
              </a:rPr>
              <a:t>[7]</a:t>
            </a:r>
            <a:endParaRPr lang="en-US" sz="7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7F9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74320"/>
            <a:ext cx="82296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000" b="1" dirty="0">
                <a:solidFill>
                  <a:srgbClr val="0A1931"/>
                </a:solidFill>
              </a:rPr>
              <a:t>푸시 알림 전략</a:t>
            </a:r>
            <a:endParaRPr lang="en-US" sz="3000" dirty="0"/>
          </a:p>
        </p:txBody>
      </p:sp>
      <p:sp>
        <p:nvSpPr>
          <p:cNvPr id="3" name="Text 1"/>
          <p:cNvSpPr/>
          <p:nvPr/>
        </p:nvSpPr>
        <p:spPr>
          <a:xfrm>
            <a:off x="457200" y="1005840"/>
            <a:ext cx="2743200" cy="1371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A1931"/>
                </a:solidFill>
              </a:rPr>
              <a:t>퍼스널라이제이션
</a:t>
            </a:r>
            <a:pPr indent="0" marL="0">
              <a:buNone/>
            </a:pPr>
            <a:r>
              <a:rPr lang="en-US" sz="1100" dirty="0">
                <a:solidFill>
                  <a:srgbClr val="0A1931"/>
                </a:solidFill>
              </a:rPr>
              <a:t>- 사용자 이름과 관심사 기반 메시지</a:t>
            </a:r>
            <a:endParaRPr lang="en-US" sz="1600" dirty="0"/>
          </a:p>
          <a:p>
            <a:pPr indent="0" marL="0">
              <a:buNone/>
            </a:pPr>
            <a:r>
              <a:rPr lang="en-US" sz="1100" dirty="0">
                <a:solidFill>
                  <a:srgbClr val="0A1931"/>
                </a:solidFill>
              </a:rPr>
              <a:t>- 맞춤형 제품 추천과 할인 쿠폰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200400" y="1005840"/>
            <a:ext cx="2743200" cy="1371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A1931"/>
                </a:solidFill>
              </a:rPr>
              <a:t>세분화
</a:t>
            </a:r>
            <a:pPr indent="0" marL="0">
              <a:buNone/>
            </a:pPr>
            <a:r>
              <a:rPr lang="en-US" sz="1100" dirty="0">
                <a:solidFill>
                  <a:srgbClr val="0A1931"/>
                </a:solidFill>
              </a:rPr>
              <a:t>- 행동 기반 세그먼트 (주문 횟수, 최근 활동 등)</a:t>
            </a:r>
            <a:endParaRPr lang="en-US" sz="1600" dirty="0"/>
          </a:p>
          <a:p>
            <a:pPr indent="0" marL="0">
              <a:buNone/>
            </a:pPr>
            <a:r>
              <a:rPr lang="en-US" sz="1100" dirty="0">
                <a:solidFill>
                  <a:srgbClr val="0A1931"/>
                </a:solidFill>
              </a:rPr>
              <a:t>- RFM(Recency, Frequency, Monetary) 및 선호도 기반 그룹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5943600" y="1005840"/>
            <a:ext cx="2743200" cy="1371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A1931"/>
                </a:solidFill>
              </a:rPr>
              <a:t>타이밍
</a:t>
            </a:r>
            <a:pPr indent="0" marL="0">
              <a:buNone/>
            </a:pPr>
            <a:r>
              <a:rPr lang="en-US" sz="1100" dirty="0">
                <a:solidFill>
                  <a:srgbClr val="0A1931"/>
                </a:solidFill>
              </a:rPr>
              <a:t>- 사용자 활동 패턴 분석을 통해 최적 시점에 발송</a:t>
            </a:r>
            <a:endParaRPr lang="en-US" sz="1600" dirty="0"/>
          </a:p>
          <a:p>
            <a:pPr indent="0" marL="0">
              <a:buNone/>
            </a:pPr>
            <a:r>
              <a:rPr lang="en-US" sz="1100" dirty="0">
                <a:solidFill>
                  <a:srgbClr val="0A1931"/>
                </a:solidFill>
              </a:rPr>
              <a:t>- 사용자 행동 이벤트(장바구니 추가, 레벨 완료 등) 즉시 트리거</a:t>
            </a:r>
            <a:endParaRPr lang="en-US" sz="160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43400" y="2560320"/>
            <a:ext cx="457200" cy="457200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3200400" y="3063240"/>
            <a:ext cx="27432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200" i="1" dirty="0">
                <a:solidFill>
                  <a:srgbClr val="94A3B8"/>
                </a:solidFill>
              </a:rPr>
              <a:t>적절한 알림은 돌아오는 이유가 됩니다</a:t>
            </a:r>
            <a:endParaRPr lang="en-US" sz="1200" dirty="0"/>
          </a:p>
        </p:txBody>
      </p:sp>
      <p:sp>
        <p:nvSpPr>
          <p:cNvPr id="8" name="Text 5"/>
          <p:cNvSpPr/>
          <p:nvPr/>
        </p:nvSpPr>
        <p:spPr>
          <a:xfrm>
            <a:off x="457200" y="393192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700" u="sng" dirty="0">
                <a:solidFill>
                  <a:srgbClr val="2563EB"/>
                </a:solidFill>
                <a:hlinkClick r:id="rId2"/>
              </a:rPr>
              <a:t>[8]</a:t>
            </a:r>
            <a:endParaRPr lang="en-US" sz="7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7F9F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57200" y="274320"/>
            <a:ext cx="82296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3000" b="1" dirty="0">
                <a:solidFill>
                  <a:srgbClr val="0A1931"/>
                </a:solidFill>
              </a:rPr>
              <a:t>리텐션 &amp; 성장 전략</a:t>
            </a:r>
            <a:endParaRPr lang="en-US" sz="3000" dirty="0"/>
          </a:p>
        </p:txBody>
      </p:sp>
      <p:sp>
        <p:nvSpPr>
          <p:cNvPr id="3" name="Text 1"/>
          <p:cNvSpPr/>
          <p:nvPr/>
        </p:nvSpPr>
        <p:spPr>
          <a:xfrm>
            <a:off x="457200" y="1005840"/>
            <a:ext cx="2743200" cy="1371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A1931"/>
                </a:solidFill>
              </a:rPr>
              <a:t>게이미피케이션
</a:t>
            </a:r>
            <a:pPr indent="0" marL="0">
              <a:buNone/>
            </a:pPr>
            <a:r>
              <a:rPr lang="en-US" sz="1100" dirty="0">
                <a:solidFill>
                  <a:srgbClr val="0A1931"/>
                </a:solidFill>
              </a:rPr>
              <a:t>- 배지, 레벨, 도전 과제로 동기를 부여</a:t>
            </a:r>
            <a:endParaRPr lang="en-US" sz="1600" dirty="0"/>
          </a:p>
          <a:p>
            <a:pPr indent="0" marL="0">
              <a:buNone/>
            </a:pPr>
            <a:r>
              <a:rPr lang="en-US" sz="1100" dirty="0">
                <a:solidFill>
                  <a:srgbClr val="0A1931"/>
                </a:solidFill>
              </a:rPr>
              <a:t>- 진행 바와 목표 달성으로 성취감 제공</a:t>
            </a:r>
            <a:endParaRPr lang="en-US" sz="1600" dirty="0"/>
          </a:p>
        </p:txBody>
      </p:sp>
      <p:sp>
        <p:nvSpPr>
          <p:cNvPr id="4" name="Text 2"/>
          <p:cNvSpPr/>
          <p:nvPr/>
        </p:nvSpPr>
        <p:spPr>
          <a:xfrm>
            <a:off x="3200400" y="1005840"/>
            <a:ext cx="2743200" cy="1371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A1931"/>
                </a:solidFill>
              </a:rPr>
              <a:t>로열티 프로그램
</a:t>
            </a:r>
            <a:pPr indent="0" marL="0">
              <a:buNone/>
            </a:pPr>
            <a:r>
              <a:rPr lang="en-US" sz="1100" dirty="0">
                <a:solidFill>
                  <a:srgbClr val="0A1931"/>
                </a:solidFill>
              </a:rPr>
              <a:t>- 보너스, 할인, 프리미엄 기능으로 재방문을 유도</a:t>
            </a:r>
            <a:endParaRPr lang="en-US" sz="1600" dirty="0"/>
          </a:p>
          <a:p>
            <a:pPr indent="0" marL="0">
              <a:buNone/>
            </a:pPr>
            <a:r>
              <a:rPr lang="en-US" sz="1100" dirty="0">
                <a:solidFill>
                  <a:srgbClr val="0A1931"/>
                </a:solidFill>
              </a:rPr>
              <a:t>- 사용 기간이 길수록 혜택 증가</a:t>
            </a:r>
            <a:endParaRPr lang="en-US" sz="1600" dirty="0"/>
          </a:p>
        </p:txBody>
      </p:sp>
      <p:sp>
        <p:nvSpPr>
          <p:cNvPr id="5" name="Text 3"/>
          <p:cNvSpPr/>
          <p:nvPr/>
        </p:nvSpPr>
        <p:spPr>
          <a:xfrm>
            <a:off x="5943600" y="1005840"/>
            <a:ext cx="2743200" cy="13716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1600" b="1" dirty="0">
                <a:solidFill>
                  <a:srgbClr val="0A1931"/>
                </a:solidFill>
              </a:rPr>
              <a:t>동적 인앱 메시지
</a:t>
            </a:r>
            <a:pPr indent="0" marL="0">
              <a:buNone/>
            </a:pPr>
            <a:r>
              <a:rPr lang="en-US" sz="1100" dirty="0">
                <a:solidFill>
                  <a:srgbClr val="0A1931"/>
                </a:solidFill>
              </a:rPr>
              <a:t>- 앱 사용 중에 자연스럽게 팁·추천·리마인드를 제공</a:t>
            </a:r>
            <a:endParaRPr lang="en-US" sz="1600" dirty="0"/>
          </a:p>
          <a:p>
            <a:pPr indent="0" marL="0">
              <a:buNone/>
            </a:pPr>
            <a:r>
              <a:rPr lang="en-US" sz="1100" dirty="0">
                <a:solidFill>
                  <a:srgbClr val="0A1931"/>
                </a:solidFill>
              </a:rPr>
              <a:t>- 푸시보다 덜 방해적이며 개인화 경험을 강화</a:t>
            </a:r>
            <a:endParaRPr lang="en-US" sz="1600" dirty="0"/>
          </a:p>
        </p:txBody>
      </p:sp>
      <p:pic>
        <p:nvPicPr>
          <p:cNvPr id="6" name="Image 0" descr="preencoded.png">    </p:cNvPr>
          <p:cNvPicPr>
            <a:picLocks noChangeAspect="1"/>
          </p:cNvPicPr>
          <p:nvPr/>
        </p:nvPicPr>
        <p:blipFill>
          <a:blip r:embed="rId1"/>
          <a:srcRect l="0" r="0" t="0" b="0"/>
          <a:stretch/>
        </p:blipFill>
        <p:spPr>
          <a:xfrm>
            <a:off x="457200" y="2560320"/>
            <a:ext cx="8229600" cy="1645920"/>
          </a:xfrm>
          <a:prstGeom prst="rect">
            <a:avLst/>
          </a:prstGeom>
        </p:spPr>
      </p:pic>
      <p:sp>
        <p:nvSpPr>
          <p:cNvPr id="7" name="Shape 4"/>
          <p:cNvSpPr/>
          <p:nvPr/>
        </p:nvSpPr>
        <p:spPr>
          <a:xfrm>
            <a:off x="457200" y="2560320"/>
            <a:ext cx="8229600" cy="1645920"/>
          </a:xfrm>
          <a:prstGeom prst="rect">
            <a:avLst/>
          </a:prstGeom>
          <a:solidFill>
            <a:srgbClr val="FFFFFF">
              <a:alpha val="70000"/>
            </a:srgbClr>
          </a:solidFill>
          <a:ln w="12700">
            <a:solidFill>
              <a:srgbClr val="FFFFFF"/>
            </a:solidFill>
            <a:prstDash val="solid"/>
          </a:ln>
        </p:spPr>
        <p:txBody>
          <a:bodyPr/>
          <a:p/>
        </p:txBody>
      </p:sp>
      <p:sp>
        <p:nvSpPr>
          <p:cNvPr id="8" name="Text 5"/>
          <p:cNvSpPr/>
          <p:nvPr/>
        </p:nvSpPr>
        <p:spPr>
          <a:xfrm>
            <a:off x="457200" y="3200400"/>
            <a:ext cx="82296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algn="ctr" indent="0" marL="0">
              <a:buNone/>
            </a:pPr>
            <a:r>
              <a:rPr lang="en-US" sz="1400" i="1" dirty="0">
                <a:solidFill>
                  <a:srgbClr val="0A1931"/>
                </a:solidFill>
              </a:rPr>
              <a:t>지속적 참여는 사용자의 습관으로 이어집니다</a:t>
            </a:r>
            <a:endParaRPr lang="en-US" sz="1400" dirty="0"/>
          </a:p>
        </p:txBody>
      </p:sp>
      <p:sp>
        <p:nvSpPr>
          <p:cNvPr id="9" name="Text 6"/>
          <p:cNvSpPr/>
          <p:nvPr/>
        </p:nvSpPr>
        <p:spPr>
          <a:xfrm>
            <a:off x="457200" y="4297680"/>
            <a:ext cx="8229600" cy="64008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indent="0" marL="0">
              <a:buNone/>
            </a:pPr>
            <a:r>
              <a:rPr lang="en-US" sz="700" u="sng" dirty="0">
                <a:solidFill>
                  <a:srgbClr val="2563EB"/>
                </a:solidFill>
                <a:hlinkClick r:id="rId2"/>
              </a:rPr>
              <a:t>[9]</a:t>
            </a:r>
            <a:pPr indent="0" marL="0">
              <a:buNone/>
            </a:pPr>
            <a:r>
              <a:rPr lang="en-US" sz="700" dirty="0">
                <a:solidFill>
                  <a:srgbClr val="000000"/>
                </a:solidFill>
              </a:rPr>
              <a:t> </a:t>
            </a:r>
            <a:pPr indent="0" marL="0">
              <a:buNone/>
            </a:pPr>
            <a:r>
              <a:rPr lang="en-US" sz="700" u="sng" dirty="0">
                <a:solidFill>
                  <a:srgbClr val="2563EB"/>
                </a:solidFill>
                <a:hlinkClick r:id="rId3"/>
              </a:rPr>
              <a:t>[10]</a:t>
            </a:r>
            <a:endParaRPr lang="en-US" sz="70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2025-11-25T08:51:18Z</dcterms:created>
  <dcterms:modified xsi:type="dcterms:W3CDTF">2025-11-25T08:51:18Z</dcterms:modified>
</cp:coreProperties>
</file>